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8" r:id="rId2"/>
    <p:sldId id="273" r:id="rId3"/>
    <p:sldId id="267" r:id="rId4"/>
    <p:sldId id="269" r:id="rId5"/>
    <p:sldId id="270" r:id="rId6"/>
    <p:sldId id="275" r:id="rId7"/>
    <p:sldId id="277" r:id="rId8"/>
    <p:sldId id="279" r:id="rId9"/>
    <p:sldId id="286" r:id="rId10"/>
    <p:sldId id="288" r:id="rId11"/>
    <p:sldId id="280" r:id="rId12"/>
    <p:sldId id="281" r:id="rId13"/>
    <p:sldId id="282" r:id="rId14"/>
    <p:sldId id="276" r:id="rId15"/>
    <p:sldId id="271" r:id="rId16"/>
    <p:sldId id="283" r:id="rId17"/>
    <p:sldId id="287" r:id="rId18"/>
    <p:sldId id="284" r:id="rId19"/>
    <p:sldId id="285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4422"/>
    <a:srgbClr val="EE1B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1FD166-1633-36D3-2258-D2B75BD2B7E4}" v="403" dt="2025-10-30T19:29:29.475"/>
    <p1510:client id="{63E588EF-2810-AFBD-ACD1-5EFEF8C10C4E}" v="227" dt="2025-10-30T19:25:22.396"/>
    <p1510:client id="{94C6A7C5-B1D1-2D6B-FDFF-1BEB22016341}" v="63" dt="2025-10-30T19:29:42.021"/>
    <p1510:client id="{9C9D2F8A-D620-630D-C6D7-56BC210FA5B3}" v="24" dt="2025-10-30T19:30:12.675"/>
    <p1510:client id="{9DDB448F-AFBD-E359-9AEC-6408D093C2E8}" v="27" dt="2025-10-30T19:31:28.6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F89E9-0A83-4917-848B-E8758EFA88D9}" type="datetimeFigureOut">
              <a:t>30/10/2025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578A5-F0A1-48BA-9199-1D9399AAC805}" type="slidenum"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1615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8764" y="365125"/>
            <a:ext cx="11185236" cy="978645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8764" y="1825625"/>
            <a:ext cx="11185236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4ABCDCCC-B0C1-56B6-3997-EB6BE8D5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316247"/>
            <a:ext cx="11186159" cy="931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AEEA39DA-4DDF-9C21-2915-6B8B8FE01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920" y="1552152"/>
            <a:ext cx="11186160" cy="4624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16" name="Tijdelijke aanduiding voor datum 3">
            <a:extLst>
              <a:ext uri="{FF2B5EF4-FFF2-40B4-BE49-F238E27FC236}">
                <a16:creationId xmlns:a16="http://schemas.microsoft.com/office/drawing/2014/main" id="{E34B8170-328E-04B6-E57A-C029ACA2DB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30.10.2025</a:t>
            </a:fld>
            <a:endParaRPr lang="de-DE"/>
          </a:p>
        </p:txBody>
      </p:sp>
      <p:sp>
        <p:nvSpPr>
          <p:cNvPr id="17" name="Tijdelijke aanduiding voor voettekst 4">
            <a:extLst>
              <a:ext uri="{FF2B5EF4-FFF2-40B4-BE49-F238E27FC236}">
                <a16:creationId xmlns:a16="http://schemas.microsoft.com/office/drawing/2014/main" id="{303880F3-6392-CB73-ABA3-E6BA37C1E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3F288FA-B1C0-8EF5-F797-10B15EA8536A}"/>
              </a:ext>
            </a:extLst>
          </p:cNvPr>
          <p:cNvCxnSpPr>
            <a:cxnSpLocks/>
          </p:cNvCxnSpPr>
          <p:nvPr userDrawn="1"/>
        </p:nvCxnSpPr>
        <p:spPr>
          <a:xfrm flipH="1">
            <a:off x="502919" y="1385978"/>
            <a:ext cx="11186159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BAD67AB-A0AB-8EC5-E5C0-4A68FCFE3ADF}"/>
              </a:ext>
            </a:extLst>
          </p:cNvPr>
          <p:cNvCxnSpPr>
            <a:cxnSpLocks/>
          </p:cNvCxnSpPr>
          <p:nvPr userDrawn="1"/>
        </p:nvCxnSpPr>
        <p:spPr>
          <a:xfrm flipH="1">
            <a:off x="502919" y="6176963"/>
            <a:ext cx="10213200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8BD138-EA65-2ACF-8944-9557E53EA233}"/>
              </a:ext>
            </a:extLst>
          </p:cNvPr>
          <p:cNvCxnSpPr>
            <a:cxnSpLocks/>
          </p:cNvCxnSpPr>
          <p:nvPr userDrawn="1"/>
        </p:nvCxnSpPr>
        <p:spPr>
          <a:xfrm flipH="1">
            <a:off x="11404600" y="6176963"/>
            <a:ext cx="284480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8F1D082-134D-07C7-A7EB-C14C25D9E32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735391" y="5852963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F5E620-FCDC-6652-8EBA-D31F8D7086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D30253-C100-397C-CD30-730A8FD8AE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6E53CD1-BCF5-50B9-3849-78A70BED9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641" y="1612361"/>
            <a:ext cx="9454718" cy="3845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417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0E8DB-2A4E-6752-3A0B-62BF4ADD1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Tijdelijke aanduiding voor inhoud 3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AC71C45A-AF39-864B-8F99-DF4179020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8121" y="860366"/>
            <a:ext cx="8235757" cy="548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4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7D88A-16D1-0DC0-AE10-7F1739125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E05E17-8745-5097-569A-D58772DB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A510F6-4C77-D417-BA46-1AA45AA78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52E4CA-E93D-03E0-144F-5A5BE157F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12" y="485775"/>
            <a:ext cx="8181975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51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D51DB-C2FA-1EC4-0EFB-13E9992FC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Ratio's + Peers</a:t>
            </a:r>
            <a:endParaRPr lang="nl-NL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188FA292-E86D-8498-AAE4-86F4601151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107870"/>
              </p:ext>
            </p:extLst>
          </p:nvPr>
        </p:nvGraphicFramePr>
        <p:xfrm>
          <a:off x="498475" y="1825625"/>
          <a:ext cx="11185523" cy="137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50244">
                  <a:extLst>
                    <a:ext uri="{9D8B030D-6E8A-4147-A177-3AD203B41FA5}">
                      <a16:colId xmlns:a16="http://schemas.microsoft.com/office/drawing/2014/main" val="2397578009"/>
                    </a:ext>
                  </a:extLst>
                </a:gridCol>
                <a:gridCol w="3015992">
                  <a:extLst>
                    <a:ext uri="{9D8B030D-6E8A-4147-A177-3AD203B41FA5}">
                      <a16:colId xmlns:a16="http://schemas.microsoft.com/office/drawing/2014/main" val="394381244"/>
                    </a:ext>
                  </a:extLst>
                </a:gridCol>
                <a:gridCol w="3513777">
                  <a:extLst>
                    <a:ext uri="{9D8B030D-6E8A-4147-A177-3AD203B41FA5}">
                      <a16:colId xmlns:a16="http://schemas.microsoft.com/office/drawing/2014/main" val="3751573102"/>
                    </a:ext>
                  </a:extLst>
                </a:gridCol>
                <a:gridCol w="1405510">
                  <a:extLst>
                    <a:ext uri="{9D8B030D-6E8A-4147-A177-3AD203B41FA5}">
                      <a16:colId xmlns:a16="http://schemas.microsoft.com/office/drawing/2014/main" val="371864296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Banken 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Banca Sistema S.P.A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banca </a:t>
                      </a:r>
                      <a:r>
                        <a:rPr lang="en-US" err="1">
                          <a:effectLst/>
                        </a:rPr>
                        <a:t>populare</a:t>
                      </a:r>
                      <a:r>
                        <a:rPr lang="en-US">
                          <a:effectLst/>
                        </a:rPr>
                        <a:t> di </a:t>
                      </a:r>
                      <a:r>
                        <a:rPr lang="en-US" err="1">
                          <a:effectLst/>
                        </a:rPr>
                        <a:t>sondrio</a:t>
                      </a:r>
                      <a:r>
                        <a:rPr lang="en-US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err="1">
                          <a:effectLst/>
                        </a:rPr>
                        <a:t>finecobank</a:t>
                      </a:r>
                      <a:r>
                        <a:rPr lang="en-US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508931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K/W ( P/E)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4,82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10,9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19,6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477484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Enterprise value/ </a:t>
                      </a:r>
                      <a:r>
                        <a:rPr lang="en-US" err="1">
                          <a:effectLst/>
                        </a:rPr>
                        <a:t>Omzet</a:t>
                      </a:r>
                      <a:r>
                        <a:rPr lang="en-US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0,97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3,9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9,46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00714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err="1">
                          <a:effectLst/>
                        </a:rPr>
                        <a:t>Divident</a:t>
                      </a:r>
                      <a:r>
                        <a:rPr lang="en-US">
                          <a:effectLst/>
                        </a:rPr>
                        <a:t> </a:t>
                      </a:r>
                      <a:r>
                        <a:rPr lang="en-US" err="1">
                          <a:effectLst/>
                        </a:rPr>
                        <a:t>rendement</a:t>
                      </a:r>
                      <a:r>
                        <a:rPr lang="en-US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4,78%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7,63%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3,84%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38929905"/>
                  </a:ext>
                </a:extLst>
              </a:tr>
              <a:tr h="2683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err="1">
                          <a:effectLst/>
                        </a:rPr>
                        <a:t>marktcapitalisatie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125mln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6,73miljard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>
                          <a:effectLst/>
                        </a:rPr>
                        <a:t>12,17miljd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0209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722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C3BD8-6986-BD62-7ACE-5983B0E46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69DC44-C853-25D1-A6E2-5EDB22668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24FF3C-00EB-38AB-DA3B-C27843EE8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2D417E9-A132-20AD-1F01-2A8AE125C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71587"/>
            <a:ext cx="1158240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59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C59082-8C7B-7B98-D4F1-A74D01F9D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Aandeelhouderstructuur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168C9C-3E45-5394-B8BE-0E305AA98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2A0A9397-1CF9-E524-6DAE-A41406EC4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71" y="1911609"/>
            <a:ext cx="9920622" cy="377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1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F7B55-CAD4-4F51-3C6D-0AF600748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F9545-358B-2408-EF0B-842056307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Kruso</a:t>
            </a:r>
            <a:r>
              <a:rPr lang="nl-NL"/>
              <a:t> </a:t>
            </a:r>
            <a:r>
              <a:rPr lang="nl-NL" err="1"/>
              <a:t>Kapital</a:t>
            </a:r>
            <a:endParaRPr lang="nl-NL"/>
          </a:p>
        </p:txBody>
      </p:sp>
      <p:pic>
        <p:nvPicPr>
          <p:cNvPr id="3074" name="Picture 2" descr="Pawn Stars - Wikipedia">
            <a:extLst>
              <a:ext uri="{FF2B5EF4-FFF2-40B4-BE49-F238E27FC236}">
                <a16:creationId xmlns:a16="http://schemas.microsoft.com/office/drawing/2014/main" id="{AE435D37-14BC-745D-1AC5-3179C15C7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971" y="1651248"/>
            <a:ext cx="8380520" cy="419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670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9FD44-B3FE-E605-2142-76BA3DBE8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>
                <a:ea typeface="Calibri Light"/>
                <a:cs typeface="Calibri Light"/>
              </a:rPr>
              <a:t>Kruso</a:t>
            </a:r>
            <a:r>
              <a:rPr lang="nl-NL">
                <a:ea typeface="Calibri Light"/>
                <a:cs typeface="Calibri Light"/>
              </a:rPr>
              <a:t> </a:t>
            </a:r>
            <a:r>
              <a:rPr lang="nl-NL" err="1">
                <a:ea typeface="Calibri Light"/>
                <a:cs typeface="Calibri Light"/>
              </a:rPr>
              <a:t>Kapital</a:t>
            </a:r>
            <a:endParaRPr lang="nl-NL" err="1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693FE98-1B9A-9AB9-5328-C4C89923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nl-NL">
                <a:ea typeface="Calibri"/>
                <a:cs typeface="Calibri"/>
              </a:rPr>
              <a:t>Dochteronderneming</a:t>
            </a:r>
          </a:p>
          <a:p>
            <a:pPr marL="457200" indent="-457200"/>
            <a:r>
              <a:rPr lang="nl-NL">
                <a:ea typeface="Calibri"/>
                <a:cs typeface="Calibri"/>
              </a:rPr>
              <a:t>Lenen tegen onderpand</a:t>
            </a:r>
            <a:endParaRPr lang="en-US">
              <a:ea typeface="Calibri"/>
              <a:cs typeface="Calibri"/>
            </a:endParaRPr>
          </a:p>
          <a:p>
            <a:pPr marL="457200" indent="-457200"/>
            <a:r>
              <a:rPr lang="nl-NL">
                <a:ea typeface="Calibri"/>
                <a:cs typeface="Calibri"/>
              </a:rPr>
              <a:t>Uitbreiden naar Griekenland en Portugal</a:t>
            </a:r>
            <a:endParaRPr lang="en-US">
              <a:ea typeface="Calibri"/>
              <a:cs typeface="Calibri"/>
            </a:endParaRPr>
          </a:p>
          <a:p>
            <a:pPr marL="457200" indent="-457200"/>
            <a:r>
              <a:rPr lang="nl-NL">
                <a:ea typeface="Calibri"/>
                <a:cs typeface="Calibri"/>
              </a:rPr>
              <a:t>Sinds 2024 beursgenoteerd</a:t>
            </a:r>
            <a:endParaRPr lang="en-US">
              <a:ea typeface="Calibri"/>
              <a:cs typeface="Calibri"/>
            </a:endParaRPr>
          </a:p>
          <a:p>
            <a:pPr marL="457200" indent="-457200"/>
            <a:r>
              <a:rPr lang="nl-NL">
                <a:ea typeface="Calibri"/>
                <a:cs typeface="Calibri"/>
              </a:rPr>
              <a:t>Stabiele winst en cashflow</a:t>
            </a:r>
          </a:p>
          <a:p>
            <a:pPr marL="457200" indent="-457200"/>
            <a:r>
              <a:rPr lang="nl-NL">
                <a:ea typeface="Calibri"/>
                <a:cs typeface="Calibri"/>
              </a:rPr>
              <a:t>Jaarlijkse groei: 2023: 19%, 2024: 25%</a:t>
            </a:r>
          </a:p>
          <a:p>
            <a:pPr marL="457200" indent="-457200"/>
            <a:r>
              <a:rPr lang="nl-NL">
                <a:ea typeface="Calibri"/>
                <a:cs typeface="Calibri"/>
              </a:rPr>
              <a:t>€ 4,4 miljoen winst</a:t>
            </a:r>
          </a:p>
          <a:p>
            <a:pPr marL="457200" indent="-457200"/>
            <a:r>
              <a:rPr lang="nl-NL">
                <a:ea typeface="Calibri"/>
                <a:cs typeface="Calibri"/>
              </a:rPr>
              <a:t>Market cap: € 42,6 miljoen</a:t>
            </a:r>
          </a:p>
          <a:p>
            <a:pPr marL="457200" indent="-457200"/>
            <a:endParaRPr lang="nl-NL">
              <a:ea typeface="Calibri"/>
              <a:cs typeface="Calibri"/>
            </a:endParaRPr>
          </a:p>
          <a:p>
            <a:pPr marL="457200" indent="-457200"/>
            <a:endParaRPr lang="nl-NL">
              <a:ea typeface="Calibri"/>
              <a:cs typeface="Calibri"/>
            </a:endParaRPr>
          </a:p>
        </p:txBody>
      </p:sp>
      <p:pic>
        <p:nvPicPr>
          <p:cNvPr id="4" name="Afbeelding 3" descr="Afbeelding met tekst, Lettertype, logo, Graphics&#10;&#10;Door AI gegenereerde inhoud is mogelijk onjuist.">
            <a:extLst>
              <a:ext uri="{FF2B5EF4-FFF2-40B4-BE49-F238E27FC236}">
                <a16:creationId xmlns:a16="http://schemas.microsoft.com/office/drawing/2014/main" id="{331C6E16-024E-3AF5-718E-138B797EA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9586" y="157370"/>
            <a:ext cx="1187174" cy="11871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17702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25B597-C8A1-3408-72E8-DD562DE0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1E9D968-A6B7-D722-2E4D-15412E28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4D86DE1-E27B-07A5-C9CC-9BC2CD18F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944" y="1581150"/>
            <a:ext cx="8777055" cy="459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727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A16A3-79B3-D34D-B65D-611FA971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Aankoopvoorstel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450D54-7413-9EF6-52F6-98ADDED41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250 aandelen @ Marketprijs (€1,57)</a:t>
            </a:r>
          </a:p>
          <a:p>
            <a:r>
              <a:rPr lang="nl-NL" dirty="0"/>
              <a:t>Satellietportefeuille</a:t>
            </a:r>
          </a:p>
          <a:p>
            <a:r>
              <a:rPr lang="nl-NL" dirty="0"/>
              <a:t>Verkoopdoel: </a:t>
            </a:r>
            <a:r>
              <a:rPr lang="nl-NL"/>
              <a:t>€1,85</a:t>
            </a:r>
            <a:endParaRPr lang="nl-NL" dirty="0"/>
          </a:p>
          <a:p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C698105-8BBB-D9B2-6457-D9E6874850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733"/>
          <a:stretch>
            <a:fillRect/>
          </a:stretch>
        </p:blipFill>
        <p:spPr>
          <a:xfrm>
            <a:off x="5283742" y="2699980"/>
            <a:ext cx="6568114" cy="379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74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B6135-EB46-CFB2-1790-3A2D6FD4F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68A6E1-1743-35A0-E617-DFD810A9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>
                <a:ea typeface="Calibri Light"/>
                <a:cs typeface="Calibri Light"/>
              </a:rPr>
              <a:t>Rechtzaak</a:t>
            </a:r>
          </a:p>
        </p:txBody>
      </p:sp>
      <p:pic>
        <p:nvPicPr>
          <p:cNvPr id="4" name="Content Placeholder 3" descr="A red square with black text&#10;&#10;AI-generated content may be incorrect.">
            <a:extLst>
              <a:ext uri="{FF2B5EF4-FFF2-40B4-BE49-F238E27FC236}">
                <a16:creationId xmlns:a16="http://schemas.microsoft.com/office/drawing/2014/main" id="{A6423C4B-2503-D264-F037-4CC295231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7715" y="1716611"/>
            <a:ext cx="6096000" cy="22420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3A6FE3-FBD8-4A08-A5BF-67DB8B68839F}"/>
              </a:ext>
            </a:extLst>
          </p:cNvPr>
          <p:cNvSpPr txBox="1"/>
          <p:nvPr/>
        </p:nvSpPr>
        <p:spPr>
          <a:xfrm>
            <a:off x="501650" y="1562100"/>
            <a:ext cx="5486400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Rechtzaak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tegen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lokale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autoriteit</a:t>
            </a:r>
            <a:r>
              <a:rPr lang="en-GB" sz="2400">
                <a:ea typeface="Calibri"/>
                <a:cs typeface="Calibri"/>
              </a:rPr>
              <a:t>: </a:t>
            </a:r>
            <a:r>
              <a:rPr lang="en-GB" sz="2400" err="1">
                <a:ea typeface="Calibri"/>
                <a:cs typeface="Calibri"/>
              </a:rPr>
              <a:t>Niet-nakoming</a:t>
            </a:r>
            <a:r>
              <a:rPr lang="en-GB" sz="2400">
                <a:ea typeface="Calibri"/>
                <a:cs typeface="Calibri"/>
              </a:rPr>
              <a:t> </a:t>
            </a:r>
            <a:r>
              <a:rPr lang="en-GB" sz="2400" err="1">
                <a:ea typeface="Calibri"/>
                <a:cs typeface="Calibri"/>
              </a:rPr>
              <a:t>erkende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betalingsverplichtingen</a:t>
            </a: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Betalingsverplichtingen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bevestigd</a:t>
            </a:r>
            <a:r>
              <a:rPr lang="en-GB" sz="2400">
                <a:ea typeface="Calibri"/>
                <a:cs typeface="Calibri"/>
              </a:rPr>
              <a:t> in </a:t>
            </a:r>
            <a:r>
              <a:rPr lang="en-GB" sz="2400" err="1">
                <a:ea typeface="Calibri"/>
                <a:cs typeface="Calibri"/>
              </a:rPr>
              <a:t>definitieve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rechterlijke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uitspraken</a:t>
            </a: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Totaalbedrag</a:t>
            </a:r>
            <a:r>
              <a:rPr lang="en-GB" sz="2400">
                <a:ea typeface="Calibri"/>
                <a:cs typeface="Calibri"/>
              </a:rPr>
              <a:t>: €61 </a:t>
            </a:r>
            <a:r>
              <a:rPr lang="en-GB" sz="2400" err="1">
                <a:ea typeface="Calibri"/>
                <a:cs typeface="Calibri"/>
              </a:rPr>
              <a:t>miljoen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hoofdsom</a:t>
            </a:r>
            <a:r>
              <a:rPr lang="en-GB" sz="2400">
                <a:ea typeface="Calibri"/>
                <a:cs typeface="Calibri"/>
              </a:rPr>
              <a:t> + </a:t>
            </a:r>
            <a:r>
              <a:rPr lang="en-GB" sz="2400" err="1">
                <a:ea typeface="Calibri"/>
                <a:cs typeface="Calibri"/>
              </a:rPr>
              <a:t>vertraagde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rente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geschat</a:t>
            </a:r>
            <a:r>
              <a:rPr lang="en-GB" sz="2400">
                <a:ea typeface="Calibri"/>
                <a:cs typeface="Calibri"/>
              </a:rPr>
              <a:t> op €43,7 </a:t>
            </a:r>
            <a:r>
              <a:rPr lang="en-GB" sz="2400" err="1">
                <a:ea typeface="Calibri"/>
                <a:cs typeface="Calibri"/>
              </a:rPr>
              <a:t>miljoen</a:t>
            </a: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Vergelijkbare</a:t>
            </a:r>
            <a:r>
              <a:rPr lang="en-GB" sz="2400">
                <a:ea typeface="Calibri"/>
                <a:cs typeface="Calibri"/>
              </a:rPr>
              <a:t> procedures </a:t>
            </a:r>
            <a:r>
              <a:rPr lang="en-GB" sz="2400" err="1">
                <a:ea typeface="Calibri"/>
                <a:cs typeface="Calibri"/>
              </a:rPr>
              <a:t>voor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een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totaal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som</a:t>
            </a:r>
            <a:r>
              <a:rPr lang="en-GB" sz="2400">
                <a:ea typeface="Calibri"/>
                <a:cs typeface="Calibri"/>
              </a:rPr>
              <a:t> van </a:t>
            </a:r>
            <a:r>
              <a:rPr lang="en-GB" sz="2400" err="1">
                <a:ea typeface="Calibri"/>
                <a:cs typeface="Calibri"/>
              </a:rPr>
              <a:t>ong</a:t>
            </a:r>
            <a:r>
              <a:rPr lang="en-GB" sz="2400">
                <a:ea typeface="Calibri"/>
                <a:cs typeface="Calibri"/>
              </a:rPr>
              <a:t>. €46 </a:t>
            </a:r>
            <a:r>
              <a:rPr lang="en-GB" sz="2400" err="1">
                <a:ea typeface="Calibri"/>
                <a:cs typeface="Calibri"/>
              </a:rPr>
              <a:t>miljoen</a:t>
            </a:r>
            <a:r>
              <a:rPr lang="en-GB" sz="2400">
                <a:ea typeface="Calibri"/>
                <a:cs typeface="Calibri"/>
              </a:rPr>
              <a:t> (</a:t>
            </a:r>
            <a:r>
              <a:rPr lang="en-GB" sz="2400" err="1">
                <a:ea typeface="Calibri"/>
                <a:cs typeface="Calibri"/>
              </a:rPr>
              <a:t>hoofdsom</a:t>
            </a:r>
            <a:r>
              <a:rPr lang="en-GB" sz="2400">
                <a:ea typeface="Calibri"/>
                <a:cs typeface="Calibri"/>
              </a:rPr>
              <a:t> + </a:t>
            </a:r>
            <a:r>
              <a:rPr lang="en-GB" sz="2400" err="1">
                <a:ea typeface="Calibri"/>
                <a:cs typeface="Calibri"/>
              </a:rPr>
              <a:t>achterstallige</a:t>
            </a:r>
            <a:r>
              <a:rPr lang="en-GB" sz="2400">
                <a:ea typeface="Calibri"/>
                <a:cs typeface="Calibri"/>
              </a:rPr>
              <a:t> </a:t>
            </a:r>
            <a:r>
              <a:rPr lang="en-GB" sz="2400" err="1">
                <a:ea typeface="Calibri"/>
                <a:cs typeface="Calibri"/>
              </a:rPr>
              <a:t>rente</a:t>
            </a:r>
            <a:r>
              <a:rPr lang="en-GB" sz="2400">
                <a:ea typeface="Calibri"/>
                <a:cs typeface="Calibri"/>
              </a:rPr>
              <a:t>) </a:t>
            </a: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GB" sz="2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3718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993DE-89FD-8FE7-A620-36B79CD48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83F0E6-FAD5-355D-2541-01383AC7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Waarom een bank?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99483B6-2E8F-7AF5-FDA6-ED9512C8A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79" y="1157433"/>
            <a:ext cx="10039739" cy="533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441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0716E8-21C1-918D-C0FB-599D9EC5B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Banca</a:t>
            </a:r>
            <a:r>
              <a:rPr lang="nl-NL"/>
              <a:t> </a:t>
            </a:r>
            <a:r>
              <a:rPr lang="nl-NL" err="1"/>
              <a:t>Sistema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6E269C-2E5C-3AAA-CB03-A51E0E344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Italiaanse Bank</a:t>
            </a:r>
          </a:p>
          <a:p>
            <a:r>
              <a:rPr lang="nl-NL"/>
              <a:t>Nichebank</a:t>
            </a:r>
          </a:p>
          <a:p>
            <a:r>
              <a:rPr lang="nl-NL"/>
              <a:t>Actief in het Factoring</a:t>
            </a:r>
          </a:p>
          <a:p>
            <a:r>
              <a:rPr lang="nl-NL"/>
              <a:t>53</a:t>
            </a:r>
            <a:r>
              <a:rPr lang="nl-NL" baseline="30000"/>
              <a:t>ste</a:t>
            </a:r>
            <a:r>
              <a:rPr lang="nl-NL"/>
              <a:t> bank in Italië</a:t>
            </a:r>
          </a:p>
          <a:p>
            <a:r>
              <a:rPr lang="nl-NL"/>
              <a:t>Market cap = €120,7 miljoen</a:t>
            </a:r>
          </a:p>
          <a:p>
            <a:endParaRPr lang="nl-NL"/>
          </a:p>
        </p:txBody>
      </p:sp>
      <p:pic>
        <p:nvPicPr>
          <p:cNvPr id="4098" name="Picture 2" descr="Ondernemersprijs voor Gert Verhulst en Hans Bourlon | Nieuwsblad">
            <a:extLst>
              <a:ext uri="{FF2B5EF4-FFF2-40B4-BE49-F238E27FC236}">
                <a16:creationId xmlns:a16="http://schemas.microsoft.com/office/drawing/2014/main" id="{69EDF270-B269-4D9E-5ADA-3908A6692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31334"/>
            <a:ext cx="5266845" cy="3504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924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3456B-44D4-29D8-9DC5-8726AC9C3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F5A1F7-9129-C1BA-0425-D56B9A83A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Factoring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1ECEE25A-8A81-3B8A-4769-D3FE9CFF41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9" r="13939" b="18268"/>
          <a:stretch>
            <a:fillRect/>
          </a:stretch>
        </p:blipFill>
        <p:spPr>
          <a:xfrm>
            <a:off x="508000" y="1997475"/>
            <a:ext cx="2388094" cy="2863049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DF5639FF-A281-BC24-273D-98BB0179B6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490" y="1913137"/>
            <a:ext cx="3345581" cy="3345581"/>
          </a:xfrm>
          <a:prstGeom prst="rect">
            <a:avLst/>
          </a:prstGeom>
        </p:spPr>
      </p:pic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2E597865-43C6-C328-FA89-29375937579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329127" y="2951205"/>
            <a:ext cx="4767309" cy="1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Verbindingslijn: gebogen 19">
            <a:extLst>
              <a:ext uri="{FF2B5EF4-FFF2-40B4-BE49-F238E27FC236}">
                <a16:creationId xmlns:a16="http://schemas.microsoft.com/office/drawing/2014/main" id="{F6F02320-9C82-C177-3B68-E29BB4287B3C}"/>
              </a:ext>
            </a:extLst>
          </p:cNvPr>
          <p:cNvCxnSpPr>
            <a:cxnSpLocks/>
          </p:cNvCxnSpPr>
          <p:nvPr/>
        </p:nvCxnSpPr>
        <p:spPr>
          <a:xfrm>
            <a:off x="3400148" y="4029229"/>
            <a:ext cx="4696288" cy="12700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30F587CE-5F92-902E-E9C1-14A88DA6935C}"/>
              </a:ext>
            </a:extLst>
          </p:cNvPr>
          <p:cNvSpPr txBox="1"/>
          <p:nvPr/>
        </p:nvSpPr>
        <p:spPr>
          <a:xfrm>
            <a:off x="8886549" y="5157927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Italiaanse Handelaar</a:t>
            </a:r>
            <a:endParaRPr lang="nl-BE" sz="280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C8F0B122-272D-FCF9-96B3-ADC0404B4123}"/>
              </a:ext>
            </a:extLst>
          </p:cNvPr>
          <p:cNvSpPr txBox="1"/>
          <p:nvPr/>
        </p:nvSpPr>
        <p:spPr>
          <a:xfrm>
            <a:off x="439938" y="4896317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Italiaanse Staat</a:t>
            </a:r>
            <a:endParaRPr lang="nl-BE" sz="280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F4113673-573B-F715-91E9-F499B6B47846}"/>
              </a:ext>
            </a:extLst>
          </p:cNvPr>
          <p:cNvSpPr txBox="1"/>
          <p:nvPr/>
        </p:nvSpPr>
        <p:spPr>
          <a:xfrm>
            <a:off x="4804301" y="2238654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Goederen</a:t>
            </a:r>
            <a:endParaRPr lang="nl-BE" sz="2800"/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EEE96BA8-6B91-4D52-897C-8F2540A7F407}"/>
              </a:ext>
            </a:extLst>
          </p:cNvPr>
          <p:cNvSpPr txBox="1"/>
          <p:nvPr/>
        </p:nvSpPr>
        <p:spPr>
          <a:xfrm>
            <a:off x="4043287" y="4297030"/>
            <a:ext cx="3698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Betaling (Dit duurt lang)</a:t>
            </a:r>
            <a:endParaRPr lang="nl-BE" sz="2800"/>
          </a:p>
        </p:txBody>
      </p:sp>
    </p:spTree>
    <p:extLst>
      <p:ext uri="{BB962C8B-B14F-4D97-AF65-F5344CB8AC3E}">
        <p14:creationId xmlns:p14="http://schemas.microsoft.com/office/powerpoint/2010/main" val="387631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D7D0C-1604-8A72-1A43-3D26D1D8E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E95B8-C777-7E88-6E0B-EF07FE4BD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Factoring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417DE12B-F10A-E889-9D4C-12D652BAA36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9" r="13939" b="18268"/>
          <a:stretch>
            <a:fillRect/>
          </a:stretch>
        </p:blipFill>
        <p:spPr>
          <a:xfrm>
            <a:off x="508000" y="1997475"/>
            <a:ext cx="2388094" cy="2863049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8691BBE-4541-E85F-5C0D-931B3A83DD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490" y="1913137"/>
            <a:ext cx="3345581" cy="3345581"/>
          </a:xfrm>
          <a:prstGeom prst="rect">
            <a:avLst/>
          </a:prstGeom>
        </p:spPr>
      </p:pic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788C55DA-70D4-01D7-F34E-AAA0BBC7D8BE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03600" y="2189343"/>
            <a:ext cx="4767309" cy="1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Verbindingslijn: gebogen 19">
            <a:extLst>
              <a:ext uri="{FF2B5EF4-FFF2-40B4-BE49-F238E27FC236}">
                <a16:creationId xmlns:a16="http://schemas.microsoft.com/office/drawing/2014/main" id="{A7A095E9-F5B9-830F-DF93-D79C45450139}"/>
              </a:ext>
            </a:extLst>
          </p:cNvPr>
          <p:cNvCxnSpPr>
            <a:cxnSpLocks/>
          </p:cNvCxnSpPr>
          <p:nvPr/>
        </p:nvCxnSpPr>
        <p:spPr>
          <a:xfrm>
            <a:off x="3400148" y="4029229"/>
            <a:ext cx="790112" cy="12700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B74EF165-AE9B-7EF6-7119-808DED5F5C73}"/>
              </a:ext>
            </a:extLst>
          </p:cNvPr>
          <p:cNvSpPr txBox="1"/>
          <p:nvPr/>
        </p:nvSpPr>
        <p:spPr>
          <a:xfrm>
            <a:off x="8886549" y="5157927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Italiaanse Handelaar</a:t>
            </a:r>
            <a:endParaRPr lang="nl-BE" sz="2800"/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A731EA5B-F2F6-1740-EE56-73C26F58C4EC}"/>
              </a:ext>
            </a:extLst>
          </p:cNvPr>
          <p:cNvSpPr txBox="1"/>
          <p:nvPr/>
        </p:nvSpPr>
        <p:spPr>
          <a:xfrm>
            <a:off x="508000" y="5119952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Italiaanse Staat</a:t>
            </a:r>
            <a:endParaRPr lang="nl-BE" sz="280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C920216B-EC00-DF5A-0361-0D7F238548AE}"/>
              </a:ext>
            </a:extLst>
          </p:cNvPr>
          <p:cNvSpPr txBox="1"/>
          <p:nvPr/>
        </p:nvSpPr>
        <p:spPr>
          <a:xfrm>
            <a:off x="4685438" y="1493462"/>
            <a:ext cx="3151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Goederen</a:t>
            </a:r>
            <a:endParaRPr lang="nl-BE" sz="2800"/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6749C89F-7449-18BE-6662-99EB6758AFCA}"/>
              </a:ext>
            </a:extLst>
          </p:cNvPr>
          <p:cNvSpPr txBox="1"/>
          <p:nvPr/>
        </p:nvSpPr>
        <p:spPr>
          <a:xfrm>
            <a:off x="3055892" y="4305450"/>
            <a:ext cx="14786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Betaling</a:t>
            </a:r>
            <a:endParaRPr lang="nl-BE" sz="280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F29942E6-1E2F-4196-6C66-F50DDE509BC3}"/>
              </a:ext>
            </a:extLst>
          </p:cNvPr>
          <p:cNvSpPr txBox="1"/>
          <p:nvPr/>
        </p:nvSpPr>
        <p:spPr>
          <a:xfrm>
            <a:off x="7306324" y="4337304"/>
            <a:ext cx="14786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/>
              <a:t>Betaling</a:t>
            </a:r>
            <a:endParaRPr lang="nl-BE" sz="280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B22366E-4912-3D9F-88C3-F99796CE00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t="8434" r="3826" b="8155"/>
          <a:stretch>
            <a:fillRect/>
          </a:stretch>
        </p:blipFill>
        <p:spPr>
          <a:xfrm>
            <a:off x="4423052" y="2586049"/>
            <a:ext cx="2854754" cy="2672669"/>
          </a:xfrm>
          <a:prstGeom prst="rect">
            <a:avLst/>
          </a:prstGeom>
        </p:spPr>
      </p:pic>
      <p:cxnSp>
        <p:nvCxnSpPr>
          <p:cNvPr id="8" name="Verbindingslijn: gebogen 7">
            <a:extLst>
              <a:ext uri="{FF2B5EF4-FFF2-40B4-BE49-F238E27FC236}">
                <a16:creationId xmlns:a16="http://schemas.microsoft.com/office/drawing/2014/main" id="{AC613B97-E316-9F95-2CDA-DE25C8899438}"/>
              </a:ext>
            </a:extLst>
          </p:cNvPr>
          <p:cNvCxnSpPr>
            <a:cxnSpLocks/>
          </p:cNvCxnSpPr>
          <p:nvPr/>
        </p:nvCxnSpPr>
        <p:spPr>
          <a:xfrm>
            <a:off x="7646229" y="4094975"/>
            <a:ext cx="790112" cy="12700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24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8405F713-66B7-A48D-AE3A-D5CB91AA7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91" y="542925"/>
            <a:ext cx="6819900" cy="577215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7C1C02D-A43D-4FC4-AD65-8BDE8862E4AB}"/>
              </a:ext>
            </a:extLst>
          </p:cNvPr>
          <p:cNvSpPr txBox="1"/>
          <p:nvPr/>
        </p:nvSpPr>
        <p:spPr>
          <a:xfrm>
            <a:off x="8798767" y="594939"/>
            <a:ext cx="2164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Goedkope </a:t>
            </a:r>
            <a:r>
              <a:rPr lang="nl-NL" err="1"/>
              <a:t>funding</a:t>
            </a:r>
            <a:r>
              <a:rPr lang="nl-NL"/>
              <a:t> bij spaarders</a:t>
            </a:r>
            <a:endParaRPr lang="nl-BE"/>
          </a:p>
        </p:txBody>
      </p:sp>
      <p:cxnSp>
        <p:nvCxnSpPr>
          <p:cNvPr id="9" name="Verbindingslijn: gebogen 8">
            <a:extLst>
              <a:ext uri="{FF2B5EF4-FFF2-40B4-BE49-F238E27FC236}">
                <a16:creationId xmlns:a16="http://schemas.microsoft.com/office/drawing/2014/main" id="{BEA1806C-0A93-336B-54D5-202ADDED87D5}"/>
              </a:ext>
            </a:extLst>
          </p:cNvPr>
          <p:cNvCxnSpPr>
            <a:cxnSpLocks/>
          </p:cNvCxnSpPr>
          <p:nvPr/>
        </p:nvCxnSpPr>
        <p:spPr>
          <a:xfrm flipV="1">
            <a:off x="7001764" y="1035698"/>
            <a:ext cx="1647714" cy="408950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>
            <a:extLst>
              <a:ext uri="{FF2B5EF4-FFF2-40B4-BE49-F238E27FC236}">
                <a16:creationId xmlns:a16="http://schemas.microsoft.com/office/drawing/2014/main" id="{D3887531-0353-6747-AF56-33BB764698D2}"/>
              </a:ext>
            </a:extLst>
          </p:cNvPr>
          <p:cNvSpPr txBox="1"/>
          <p:nvPr/>
        </p:nvSpPr>
        <p:spPr>
          <a:xfrm>
            <a:off x="8798767" y="4834147"/>
            <a:ext cx="2164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err="1"/>
              <a:t>Equity</a:t>
            </a:r>
            <a:r>
              <a:rPr lang="nl-NL"/>
              <a:t>: 334 miljoen</a:t>
            </a:r>
            <a:endParaRPr lang="nl-BE"/>
          </a:p>
        </p:txBody>
      </p:sp>
      <p:cxnSp>
        <p:nvCxnSpPr>
          <p:cNvPr id="12" name="Verbindingslijn: gebogen 11">
            <a:extLst>
              <a:ext uri="{FF2B5EF4-FFF2-40B4-BE49-F238E27FC236}">
                <a16:creationId xmlns:a16="http://schemas.microsoft.com/office/drawing/2014/main" id="{C4C03958-7E3F-5B52-EFD2-611E485CAD61}"/>
              </a:ext>
            </a:extLst>
          </p:cNvPr>
          <p:cNvCxnSpPr>
            <a:cxnSpLocks/>
          </p:cNvCxnSpPr>
          <p:nvPr/>
        </p:nvCxnSpPr>
        <p:spPr>
          <a:xfrm flipV="1">
            <a:off x="7464489" y="5011704"/>
            <a:ext cx="1184989" cy="82810"/>
          </a:xfrm>
          <a:prstGeom prst="bent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raccolade 13">
            <a:extLst>
              <a:ext uri="{FF2B5EF4-FFF2-40B4-BE49-F238E27FC236}">
                <a16:creationId xmlns:a16="http://schemas.microsoft.com/office/drawing/2014/main" id="{D1578E53-404A-CDB8-0DC5-AD837492D09D}"/>
              </a:ext>
            </a:extLst>
          </p:cNvPr>
          <p:cNvSpPr/>
          <p:nvPr/>
        </p:nvSpPr>
        <p:spPr>
          <a:xfrm>
            <a:off x="6923314" y="4338735"/>
            <a:ext cx="391886" cy="1576873"/>
          </a:xfrm>
          <a:prstGeom prst="rightBrac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5683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71D9A-3E43-65FC-3595-DA804DA3D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467657-B97F-8271-AE95-5383519B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959F3-CC4E-7BA8-16FE-F7A4BB43E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1D8464E-66B1-ED1E-44D4-8DAC39F31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50" y="46342"/>
            <a:ext cx="7877100" cy="683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8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BE7BE-1D98-2EEB-BF55-F7780B7DB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084375-6D21-BD03-AA09-3ABC7E72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F69748-503B-E787-E20F-24A6D7A05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DEB1388-AFE6-3077-9D32-BB457C196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787" y="519112"/>
            <a:ext cx="8734425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9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FEEEB-BB60-E44D-0D1E-82FE635E9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673B0-2356-537E-E72C-C91B7F057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9993339-A693-2BBE-81AD-0D3E540A3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5F1D7BE-5300-FE12-5D6F-833A0324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24037"/>
            <a:ext cx="8686800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5625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Office PowerPoint</Application>
  <PresentationFormat>Breedbeeld</PresentationFormat>
  <Paragraphs>66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Kantoorthema</vt:lpstr>
      <vt:lpstr>PowerPoint-presentatie</vt:lpstr>
      <vt:lpstr>Waarom een bank?</vt:lpstr>
      <vt:lpstr>Banca Sistema</vt:lpstr>
      <vt:lpstr>Factoring</vt:lpstr>
      <vt:lpstr>Factoring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Ratio's + Peers</vt:lpstr>
      <vt:lpstr>PowerPoint-presentatie</vt:lpstr>
      <vt:lpstr>Aandeelhouderstructuur</vt:lpstr>
      <vt:lpstr>Kruso Kapital</vt:lpstr>
      <vt:lpstr>Kruso Kapital</vt:lpstr>
      <vt:lpstr>PowerPoint-presentatie</vt:lpstr>
      <vt:lpstr>Aankoopvoorstel</vt:lpstr>
      <vt:lpstr>Rechtzaak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NUYTTENS</dc:creator>
  <cp:lastModifiedBy>Henri Moerkens</cp:lastModifiedBy>
  <cp:revision>4</cp:revision>
  <dcterms:created xsi:type="dcterms:W3CDTF">2023-09-30T13:37:01Z</dcterms:created>
  <dcterms:modified xsi:type="dcterms:W3CDTF">2025-10-30T19:35:09Z</dcterms:modified>
</cp:coreProperties>
</file>

<file path=docProps/thumbnail.jpeg>
</file>